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6" r:id="rId5"/>
    <p:sldId id="267" r:id="rId6"/>
    <p:sldId id="268" r:id="rId7"/>
    <p:sldId id="269" r:id="rId8"/>
    <p:sldId id="291" r:id="rId9"/>
    <p:sldId id="270" r:id="rId10"/>
    <p:sldId id="283" r:id="rId11"/>
    <p:sldId id="287" r:id="rId12"/>
    <p:sldId id="288" r:id="rId13"/>
    <p:sldId id="289" r:id="rId14"/>
    <p:sldId id="290" r:id="rId15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F4413C5-3D85-44D9-B3FD-B7F2BEB1C30A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5BBBE57-E58A-41C9-BAE5-08ADBAFBCB09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3283D73E-3AB8-48BD-B4CA-320573386939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v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v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B84DD4-805A-4966-9CC3-0E564834139A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3D962B-057E-4E01-BCD9-876C5E2FDF53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F02AEB-5D29-4F2C-9D08-3E9EFAE10CF8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283486B-94EF-496B-A764-39FDD35850A5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7" name="Forma livre 6" title="Marca de 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F9B27F-D347-4EF0-8289-6470DDF59B96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118FAB-83E5-444E-A232-810B96CE026B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FC7CD5-1693-4460-86E3-2AE2CA402CCF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3C7249-A0B2-41F7-870D-982327F0B6B1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3581676-A64A-497B-81EA-38B6C600A411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6184331-6313-4C1A-B850-F92792098390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0C653D5F-1554-4E79-BED3-E570755FB196}" type="datetime1">
              <a:rPr lang="pt-BR" noProof="1" smtClean="0"/>
              <a:t>23/05/2022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â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pic>
        <p:nvPicPr>
          <p:cNvPr id="23" name="Imagem 22" descr="Close extremo do elemento gráfico do gráfico de linh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374397"/>
          </a:xfrm>
        </p:spPr>
        <p:txBody>
          <a:bodyPr rtlCol="0">
            <a:normAutofit fontScale="90000"/>
          </a:bodyPr>
          <a:lstStyle/>
          <a:p>
            <a:pPr algn="l"/>
            <a:r>
              <a:rPr lang="pt-BR" sz="3600" noProof="1">
                <a:solidFill>
                  <a:srgbClr val="FFFFFF"/>
                </a:solidFill>
              </a:rPr>
              <a:t>Aula 02-02</a:t>
            </a:r>
            <a:br>
              <a:rPr lang="pt-BR" sz="3600" noProof="1">
                <a:solidFill>
                  <a:srgbClr val="FFFFFF"/>
                </a:solidFill>
              </a:rPr>
            </a:br>
            <a:r>
              <a:rPr lang="pt-BR" sz="3600" noProof="1">
                <a:solidFill>
                  <a:srgbClr val="FFFFFF"/>
                </a:solidFill>
              </a:rPr>
              <a:t>Fundamentos econômicos aplicados ao turismo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707406"/>
            <a:ext cx="5268177" cy="456505"/>
          </a:xfrm>
        </p:spPr>
        <p:txBody>
          <a:bodyPr rtlCol="0">
            <a:normAutofit lnSpcReduction="10000"/>
          </a:bodyPr>
          <a:lstStyle/>
          <a:p>
            <a:pPr algn="l" rtl="0">
              <a:spcAft>
                <a:spcPts val="600"/>
              </a:spcAft>
            </a:pPr>
            <a:r>
              <a:rPr lang="pt-BR" sz="2400" noProof="1">
                <a:solidFill>
                  <a:srgbClr val="FFFFFF"/>
                </a:solidFill>
              </a:rPr>
              <a:t>Frederico F. Oliveira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61222C-5381-48BA-87D7-1CB74FEDD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2514" y="685800"/>
            <a:ext cx="11059486" cy="1485900"/>
          </a:xfrm>
        </p:spPr>
        <p:txBody>
          <a:bodyPr/>
          <a:lstStyle/>
          <a:p>
            <a:r>
              <a:rPr lang="pt-BR" dirty="0"/>
              <a:t>Demanda Turística- Elasticidade da Demanda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FC0AADF3-6887-9B24-FF49-C7AC7D98DE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598" y="1558412"/>
            <a:ext cx="10467975" cy="485916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O que leva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os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produtos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e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serviços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a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serem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sensíveis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aos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preços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?</a:t>
            </a:r>
          </a:p>
          <a:p>
            <a:pPr marL="0" indent="0" algn="ctr">
              <a:buNone/>
            </a:pPr>
            <a:endParaRPr lang="pt-BR" sz="3200" b="1" dirty="0">
              <a:solidFill>
                <a:srgbClr val="000000"/>
              </a:solidFill>
              <a:latin typeface="Helvetica LT Std"/>
            </a:endParaRPr>
          </a:p>
          <a:p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Produtos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necessários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e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supérfluos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: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quanto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mais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necessário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o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produto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,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menor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a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influência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do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preço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na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decisão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do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consumidor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.</a:t>
            </a:r>
          </a:p>
          <a:p>
            <a:endParaRPr lang="en-US" altLang="pt-BR" sz="2400" dirty="0">
              <a:solidFill>
                <a:srgbClr val="000000"/>
              </a:solidFill>
              <a:latin typeface="Helvetica LT Std"/>
            </a:endParaRPr>
          </a:p>
          <a:p>
            <a:pPr algn="just"/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 Dessa forma, a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demanda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por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itens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mais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necessários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tende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a ser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inelástica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,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ou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seja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,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mais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insensível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a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variação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 de </a:t>
            </a:r>
            <a:r>
              <a:rPr lang="en-US" altLang="pt-BR" sz="2400" dirty="0" err="1">
                <a:solidFill>
                  <a:srgbClr val="000000"/>
                </a:solidFill>
                <a:latin typeface="Helvetica LT Std"/>
              </a:rPr>
              <a:t>preços</a:t>
            </a:r>
            <a:r>
              <a:rPr lang="en-US" altLang="pt-BR" sz="2400" dirty="0">
                <a:solidFill>
                  <a:srgbClr val="000000"/>
                </a:solidFill>
                <a:latin typeface="Helvetica LT St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5672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61222C-5381-48BA-87D7-1CB74FEDD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2514" y="685800"/>
            <a:ext cx="11059486" cy="1485900"/>
          </a:xfrm>
        </p:spPr>
        <p:txBody>
          <a:bodyPr/>
          <a:lstStyle/>
          <a:p>
            <a:r>
              <a:rPr lang="pt-BR" dirty="0"/>
              <a:t>Demanda Turística- Elasticidade da Demanda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FC0AADF3-6887-9B24-FF49-C7AC7D98DE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598" y="1558412"/>
            <a:ext cx="10467975" cy="485916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O que leva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os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produtos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e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serviços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a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serem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sensíveis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aos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 </a:t>
            </a:r>
            <a:r>
              <a:rPr lang="en-US" altLang="pt-BR" sz="3200" b="1" dirty="0" err="1">
                <a:solidFill>
                  <a:srgbClr val="000000"/>
                </a:solidFill>
                <a:latin typeface="Helvetica LT Std"/>
              </a:rPr>
              <a:t>preços</a:t>
            </a:r>
            <a:r>
              <a:rPr lang="en-US" altLang="pt-BR" sz="3200" b="1" dirty="0">
                <a:solidFill>
                  <a:srgbClr val="000000"/>
                </a:solidFill>
                <a:latin typeface="Helvetica LT Std"/>
              </a:rPr>
              <a:t>?</a:t>
            </a:r>
          </a:p>
          <a:p>
            <a:pPr marL="0" indent="0" algn="ctr">
              <a:buNone/>
            </a:pPr>
            <a:endParaRPr lang="pt-BR" sz="3200" b="1" dirty="0">
              <a:solidFill>
                <a:srgbClr val="000000"/>
              </a:solidFill>
              <a:latin typeface="Helvetica LT Std"/>
            </a:endParaRPr>
          </a:p>
          <a:p>
            <a:pPr algn="just"/>
            <a:r>
              <a:rPr lang="pt-BR" altLang="pt-BR" sz="2400" dirty="0">
                <a:solidFill>
                  <a:srgbClr val="000000"/>
                </a:solidFill>
                <a:latin typeface="Helvetica LT Std"/>
              </a:rPr>
              <a:t>Existência de substitutos próximos: quanto maior o número de alternativas de substituição do produto por outro, mais elástica é a demanda.</a:t>
            </a:r>
          </a:p>
          <a:p>
            <a:pPr algn="just"/>
            <a:endParaRPr lang="pt-BR" altLang="pt-BR" sz="2400" dirty="0">
              <a:solidFill>
                <a:srgbClr val="000000"/>
              </a:solidFill>
              <a:latin typeface="Helvetica LT Std"/>
            </a:endParaRPr>
          </a:p>
          <a:p>
            <a:pPr algn="just"/>
            <a:r>
              <a:rPr lang="pt-BR" altLang="pt-BR" sz="2400" dirty="0">
                <a:solidFill>
                  <a:srgbClr val="000000"/>
                </a:solidFill>
                <a:latin typeface="Helvetica LT Std"/>
              </a:rPr>
              <a:t>Horizonte temporal: quanto maior o horizonte de tempo considerado, mais elástica é a demanda.</a:t>
            </a:r>
          </a:p>
          <a:p>
            <a:pPr algn="just"/>
            <a:endParaRPr lang="pt-BR" altLang="pt-BR" sz="2400" dirty="0">
              <a:solidFill>
                <a:srgbClr val="000000"/>
              </a:solidFill>
              <a:latin typeface="Helvetica LT Std"/>
            </a:endParaRPr>
          </a:p>
        </p:txBody>
      </p:sp>
    </p:spTree>
    <p:extLst>
      <p:ext uri="{BB962C8B-B14F-4D97-AF65-F5344CB8AC3E}">
        <p14:creationId xmlns:p14="http://schemas.microsoft.com/office/powerpoint/2010/main" val="3868471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1C4A41-18F2-413F-B173-06845FAA7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b="1" dirty="0"/>
              <a:t>DEMANDA TURÍSTICA</a:t>
            </a:r>
            <a:br>
              <a:rPr lang="pt-BR" altLang="pt-BR" b="1" dirty="0"/>
            </a:br>
            <a:r>
              <a:rPr lang="pt-BR" altLang="pt-BR" b="1" dirty="0"/>
              <a:t>Curva da Demanda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8A0FCC-9E8C-46B4-BECB-7A9011D96B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10687050" cy="4429126"/>
          </a:xfrm>
        </p:spPr>
        <p:txBody>
          <a:bodyPr>
            <a:normAutofit/>
          </a:bodyPr>
          <a:lstStyle/>
          <a:p>
            <a:pPr algn="l"/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"/>
              </a:rPr>
              <a:t>Entre a quantidade demandada e o preço do bem, há uma relação inversamente proporcional, chamada de Lei Geral da Demanda. </a:t>
            </a:r>
          </a:p>
          <a:p>
            <a:pPr algn="l"/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"/>
              </a:rPr>
              <a:t>Segundo Carvalho e Vasconcellos (2006), essa relação pode ser observada a partir dos conceitos de escala de demanda, curva de demanda ou função demandada.</a:t>
            </a:r>
          </a:p>
          <a:p>
            <a:pPr algn="l"/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"/>
              </a:rPr>
              <a:t> A relação quantidade-preço demandado pode ser representada pela figura a seguir em que:</a:t>
            </a:r>
          </a:p>
          <a:p>
            <a:pPr algn="l"/>
            <a:r>
              <a:rPr lang="pt-BR" sz="1800" b="1" i="0" u="none" strike="noStrike" baseline="0" dirty="0">
                <a:solidFill>
                  <a:srgbClr val="000000"/>
                </a:solidFill>
                <a:latin typeface="Helvetica LT Std"/>
              </a:rPr>
              <a:t> P 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"/>
              </a:rPr>
              <a:t>representa o Preço; </a:t>
            </a:r>
          </a:p>
          <a:p>
            <a:pPr algn="l"/>
            <a:r>
              <a:rPr lang="pt-BR" sz="1800" b="1" i="0" u="none" strike="noStrike" baseline="0" dirty="0">
                <a:solidFill>
                  <a:srgbClr val="000000"/>
                </a:solidFill>
                <a:latin typeface="Helvetica LT Std"/>
              </a:rPr>
              <a:t>Q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"/>
              </a:rPr>
              <a:t> representa Quantidade;  </a:t>
            </a:r>
          </a:p>
          <a:p>
            <a:pPr algn="l"/>
            <a:r>
              <a:rPr lang="pt-BR" sz="1800" b="1" i="0" u="none" strike="noStrike" baseline="0" dirty="0">
                <a:solidFill>
                  <a:srgbClr val="000000"/>
                </a:solidFill>
                <a:latin typeface="Helvetica LT Std"/>
              </a:rPr>
              <a:t>D1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"/>
              </a:rPr>
              <a:t> a Curva de Demanda. 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099451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CB3A3E-5AF8-4801-9187-5738BBEC6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241" y="389029"/>
            <a:ext cx="9601200" cy="657225"/>
          </a:xfrm>
        </p:spPr>
        <p:txBody>
          <a:bodyPr>
            <a:normAutofit fontScale="90000"/>
          </a:bodyPr>
          <a:lstStyle/>
          <a:p>
            <a:r>
              <a:rPr lang="pt-BR" dirty="0"/>
              <a:t>Demanda Turística – Curva de Demanda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64C7B6C8-EDD2-4440-BF88-F3F9C90E2F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41953" y="2223654"/>
            <a:ext cx="5450047" cy="4042922"/>
          </a:xfrm>
        </p:spPr>
        <p:txBody>
          <a:bodyPr>
            <a:normAutofit/>
          </a:bodyPr>
          <a:lstStyle/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"/>
              </a:rPr>
              <a:t>Temos: 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 Cond"/>
              </a:rPr>
              <a:t>P1 é o preço do produto ou serviço 1; 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 Cond"/>
              </a:rPr>
              <a:t>P2 é o preço do produto ou serviço 2; 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 Cond"/>
              </a:rPr>
              <a:t>Q1 é a quantidade demandada do produto ou serviço 1; 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 Cond"/>
              </a:rPr>
              <a:t>Q2 é a quantidade demandada do produto ou serviço 2; 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 Cond"/>
              </a:rPr>
              <a:t>ΔP é a variação entre o preço P1 e P2; 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 Cond"/>
              </a:rPr>
              <a:t>ΔQ é a variação entre as quantidades demandadas Q</a:t>
            </a:r>
            <a:r>
              <a:rPr lang="pt-BR" sz="1800" b="0" i="0" u="none" strike="noStrike" baseline="30000" dirty="0">
                <a:solidFill>
                  <a:srgbClr val="000000"/>
                </a:solidFill>
                <a:latin typeface="Helvetica LT Std Cond"/>
              </a:rPr>
              <a:t>1 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 Cond"/>
              </a:rPr>
              <a:t>e Q2; 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Helvetica LT Std Cond"/>
              </a:rPr>
              <a:t>D1 é a curva de demanda.</a:t>
            </a:r>
            <a:endParaRPr lang="pt-BR" sz="2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1CEDB0E-04BD-2621-8F79-5AAB0CFF34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06" t="44444" r="54924" b="20404"/>
          <a:stretch/>
        </p:blipFill>
        <p:spPr>
          <a:xfrm>
            <a:off x="1817530" y="1968897"/>
            <a:ext cx="4775200" cy="429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918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61222C-5381-48BA-87D7-1CB74FEDD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67974" cy="1485900"/>
          </a:xfrm>
        </p:spPr>
        <p:txBody>
          <a:bodyPr/>
          <a:lstStyle/>
          <a:p>
            <a:r>
              <a:rPr lang="pt-BR" dirty="0"/>
              <a:t>Demanda Turística – Curva de Demanda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7BE720-16B7-475D-8B12-3D6EF1B619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599" y="2285999"/>
            <a:ext cx="10467975" cy="3581401"/>
          </a:xfrm>
        </p:spPr>
        <p:txBody>
          <a:bodyPr>
            <a:normAutofit fontScale="92500"/>
          </a:bodyPr>
          <a:lstStyle/>
          <a:p>
            <a:pPr algn="just"/>
            <a:r>
              <a:rPr lang="pt-BR" sz="2400" b="1" i="0" u="none" strike="noStrike" baseline="0" dirty="0">
                <a:solidFill>
                  <a:srgbClr val="000000"/>
                </a:solidFill>
                <a:latin typeface="Helvetica LT Std"/>
              </a:rPr>
              <a:t>Efeito de substituição </a:t>
            </a:r>
            <a:r>
              <a:rPr lang="pt-BR" sz="2400" b="0" i="0" u="none" strike="noStrike" baseline="0" dirty="0">
                <a:solidFill>
                  <a:srgbClr val="000000"/>
                </a:solidFill>
                <a:latin typeface="Helvetica LT Std"/>
              </a:rPr>
              <a:t>– Se há um bem similar que satisfaça a mesma necessidade do consumidor de determinado produto Z, ou seja, um substituto, quando o preço do produto Z aumenta, o consumidor passa a adquirir o bem substituto, reduzindo assim a demanda do produto Z no mercado. </a:t>
            </a:r>
          </a:p>
          <a:p>
            <a:endParaRPr lang="pt-BR" sz="2400" dirty="0">
              <a:solidFill>
                <a:srgbClr val="000000"/>
              </a:solidFill>
              <a:latin typeface="Helvetica LT Std"/>
            </a:endParaRPr>
          </a:p>
          <a:p>
            <a:pPr algn="just"/>
            <a:r>
              <a:rPr lang="pt-BR" sz="2400" b="1" i="0" u="none" strike="noStrike" baseline="0" dirty="0">
                <a:solidFill>
                  <a:srgbClr val="000000"/>
                </a:solidFill>
                <a:latin typeface="Helvetica LT Std"/>
              </a:rPr>
              <a:t>Efeito de renda </a:t>
            </a:r>
            <a:r>
              <a:rPr lang="pt-BR" sz="2400" b="0" i="0" u="none" strike="noStrike" baseline="0" dirty="0">
                <a:solidFill>
                  <a:srgbClr val="000000"/>
                </a:solidFill>
                <a:latin typeface="Helvetica LT Std"/>
              </a:rPr>
              <a:t>– Quando o preço de um bem aumenta e outros fatores como a renda do consumidor e o preço de outros bens permanecem constantes, o consumidor perde poder aquisitivo, e a demanda por esse produto diminui. Embora seu salário monetário não tenha sofrido nenhuma alteração, seu salário “real”, em termos de poder de compra, foi corroído.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965536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F5B4B8C0-DA32-8D8A-1E20-E115C23C4E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257043"/>
              </p:ext>
            </p:extLst>
          </p:nvPr>
        </p:nvGraphicFramePr>
        <p:xfrm>
          <a:off x="1082180" y="214314"/>
          <a:ext cx="10855353" cy="664368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2897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56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599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48648">
                <a:tc>
                  <a:txBody>
                    <a:bodyPr/>
                    <a:lstStyle/>
                    <a:p>
                      <a:endParaRPr lang="pt-BR" sz="1800" dirty="0"/>
                    </a:p>
                  </a:txBody>
                  <a:tcPr marL="91439" marR="9143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Aumento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da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demanda</a:t>
                      </a:r>
                      <a:endParaRPr lang="pt-BR" sz="1800" dirty="0"/>
                    </a:p>
                  </a:txBody>
                  <a:tcPr marL="91439" marR="9143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Redução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da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demanda</a:t>
                      </a:r>
                      <a:endParaRPr lang="pt-BR" sz="1800" dirty="0"/>
                    </a:p>
                  </a:txBody>
                  <a:tcPr marL="91439" marR="9143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625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Movimento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ao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longo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da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curva</a:t>
                      </a:r>
                      <a:r>
                        <a:rPr lang="en-US" sz="1800" dirty="0"/>
                        <a:t> de </a:t>
                      </a:r>
                      <a:r>
                        <a:rPr lang="en-US" sz="1800" dirty="0" err="1"/>
                        <a:t>demanda</a:t>
                      </a:r>
                      <a:endParaRPr lang="pt-BR" sz="1800" dirty="0"/>
                    </a:p>
                  </a:txBody>
                  <a:tcPr marL="91439" marR="9143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Redução</a:t>
                      </a:r>
                      <a:r>
                        <a:rPr lang="en-US" sz="1800" dirty="0"/>
                        <a:t> de </a:t>
                      </a:r>
                      <a:r>
                        <a:rPr lang="en-US" sz="1800" dirty="0" err="1"/>
                        <a:t>preço</a:t>
                      </a:r>
                      <a:endParaRPr lang="pt-BR" sz="1800" b="1" i="1" dirty="0"/>
                    </a:p>
                  </a:txBody>
                  <a:tcPr marL="91439" marR="9143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Aumento</a:t>
                      </a:r>
                      <a:r>
                        <a:rPr lang="en-US" sz="1800" dirty="0"/>
                        <a:t> do </a:t>
                      </a:r>
                      <a:r>
                        <a:rPr lang="en-US" sz="1800" dirty="0" err="1"/>
                        <a:t>preço</a:t>
                      </a:r>
                      <a:endParaRPr lang="pt-BR" sz="1800" b="1" i="1" dirty="0"/>
                    </a:p>
                  </a:txBody>
                  <a:tcPr marL="91439" marR="9143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878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Deslocamento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da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curva</a:t>
                      </a:r>
                      <a:r>
                        <a:rPr lang="en-US" sz="1800" dirty="0"/>
                        <a:t> de </a:t>
                      </a:r>
                      <a:r>
                        <a:rPr lang="en-US" sz="1800" dirty="0" err="1"/>
                        <a:t>demanda</a:t>
                      </a:r>
                      <a:endParaRPr lang="pt-BR" sz="1800" dirty="0"/>
                    </a:p>
                  </a:txBody>
                  <a:tcPr marL="91439" marR="91439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b="1" dirty="0" err="1"/>
                        <a:t>Choque</a:t>
                      </a:r>
                      <a:r>
                        <a:rPr lang="en-US" sz="1800" b="1" dirty="0"/>
                        <a:t> </a:t>
                      </a:r>
                      <a:r>
                        <a:rPr lang="en-US" sz="1800" b="1" dirty="0" err="1"/>
                        <a:t>positivo</a:t>
                      </a:r>
                      <a:r>
                        <a:rPr lang="en-US" sz="1800" b="1" dirty="0"/>
                        <a:t> de </a:t>
                      </a:r>
                      <a:r>
                        <a:rPr lang="en-US" sz="1800" b="1" dirty="0" err="1"/>
                        <a:t>demanda</a:t>
                      </a:r>
                      <a:r>
                        <a:rPr lang="en-US" sz="1800" b="1" dirty="0"/>
                        <a:t>:</a:t>
                      </a:r>
                    </a:p>
                    <a:p>
                      <a:pPr algn="just"/>
                      <a:endParaRPr lang="en-US" sz="180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Aumento</a:t>
                      </a:r>
                      <a:r>
                        <a:rPr lang="en-US" sz="1800" baseline="0" dirty="0"/>
                        <a:t> do </a:t>
                      </a:r>
                      <a:r>
                        <a:rPr lang="en-US" sz="1800" baseline="0" dirty="0" err="1"/>
                        <a:t>preço</a:t>
                      </a:r>
                      <a:r>
                        <a:rPr lang="en-US" sz="1800" baseline="0" dirty="0"/>
                        <a:t> dos </a:t>
                      </a:r>
                      <a:r>
                        <a:rPr lang="en-US" sz="1800" baseline="0" dirty="0" err="1"/>
                        <a:t>produtos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substitutos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endParaRPr lang="en-US" sz="1800" baseline="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Redução</a:t>
                      </a:r>
                      <a:r>
                        <a:rPr lang="en-US" sz="1800" baseline="0" dirty="0"/>
                        <a:t> do </a:t>
                      </a:r>
                      <a:r>
                        <a:rPr lang="en-US" sz="1800" baseline="0" dirty="0" err="1"/>
                        <a:t>preço</a:t>
                      </a:r>
                      <a:r>
                        <a:rPr lang="en-US" sz="1800" baseline="0" dirty="0"/>
                        <a:t> dos </a:t>
                      </a:r>
                      <a:r>
                        <a:rPr lang="en-US" sz="1800" baseline="0" dirty="0" err="1"/>
                        <a:t>produtos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complementares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endParaRPr lang="en-US" sz="1800" baseline="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Aumento</a:t>
                      </a:r>
                      <a:r>
                        <a:rPr lang="en-US" sz="1800" baseline="0" dirty="0"/>
                        <a:t> da </a:t>
                      </a:r>
                      <a:r>
                        <a:rPr lang="en-US" sz="1800" baseline="0" dirty="0" err="1"/>
                        <a:t>renda</a:t>
                      </a:r>
                      <a:r>
                        <a:rPr lang="en-US" sz="1800" baseline="0" dirty="0"/>
                        <a:t> para </a:t>
                      </a:r>
                      <a:r>
                        <a:rPr lang="en-US" sz="1800" baseline="0" dirty="0" err="1"/>
                        <a:t>produtos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normais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endParaRPr lang="en-US" sz="1800" baseline="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Redução</a:t>
                      </a:r>
                      <a:r>
                        <a:rPr lang="en-US" sz="1800" baseline="0" dirty="0"/>
                        <a:t> de </a:t>
                      </a:r>
                      <a:r>
                        <a:rPr lang="en-US" sz="1800" baseline="0" dirty="0" err="1"/>
                        <a:t>renda</a:t>
                      </a:r>
                      <a:r>
                        <a:rPr lang="en-US" sz="1800" baseline="0" dirty="0"/>
                        <a:t> para </a:t>
                      </a:r>
                      <a:r>
                        <a:rPr lang="en-US" sz="1800" baseline="0" dirty="0" err="1"/>
                        <a:t>produtos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inferiores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endParaRPr lang="en-US" sz="1800" baseline="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Intensificação</a:t>
                      </a:r>
                      <a:r>
                        <a:rPr lang="en-US" sz="1800" baseline="0" dirty="0"/>
                        <a:t> do </a:t>
                      </a:r>
                      <a:r>
                        <a:rPr lang="en-US" sz="1800" baseline="0" dirty="0" err="1"/>
                        <a:t>gosto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pelo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produto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Melhoria</a:t>
                      </a:r>
                      <a:r>
                        <a:rPr lang="en-US" sz="1800" baseline="0" dirty="0"/>
                        <a:t> do </a:t>
                      </a:r>
                      <a:r>
                        <a:rPr lang="en-US" sz="1800" baseline="0" dirty="0" err="1"/>
                        <a:t>produto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endParaRPr lang="en-US" sz="1800" baseline="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Aumento</a:t>
                      </a:r>
                      <a:r>
                        <a:rPr lang="en-US" sz="1800" baseline="0" dirty="0"/>
                        <a:t> do </a:t>
                      </a:r>
                      <a:r>
                        <a:rPr lang="en-US" sz="1800" baseline="0" dirty="0" err="1"/>
                        <a:t>número</a:t>
                      </a:r>
                      <a:r>
                        <a:rPr lang="en-US" sz="1800" baseline="0" dirty="0"/>
                        <a:t> de </a:t>
                      </a:r>
                      <a:r>
                        <a:rPr lang="en-US" sz="1800" baseline="0" dirty="0" err="1"/>
                        <a:t>compradores</a:t>
                      </a:r>
                      <a:r>
                        <a:rPr lang="en-US" sz="1800" baseline="0" dirty="0"/>
                        <a:t>.</a:t>
                      </a:r>
                      <a:endParaRPr lang="pt-BR" sz="1800" dirty="0"/>
                    </a:p>
                  </a:txBody>
                  <a:tcPr marL="91439" marR="91439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b="1" dirty="0" err="1"/>
                        <a:t>Choque</a:t>
                      </a:r>
                      <a:r>
                        <a:rPr lang="en-US" sz="1800" b="1" dirty="0"/>
                        <a:t> </a:t>
                      </a:r>
                      <a:r>
                        <a:rPr lang="en-US" sz="1800" b="1" dirty="0" err="1"/>
                        <a:t>negativo</a:t>
                      </a:r>
                      <a:r>
                        <a:rPr lang="en-US" sz="1800" b="1" dirty="0"/>
                        <a:t> de </a:t>
                      </a:r>
                      <a:r>
                        <a:rPr lang="en-US" sz="1800" b="1" dirty="0" err="1"/>
                        <a:t>demanda</a:t>
                      </a:r>
                      <a:r>
                        <a:rPr lang="en-US" sz="1800" b="1" dirty="0"/>
                        <a:t>:</a:t>
                      </a:r>
                    </a:p>
                    <a:p>
                      <a:pPr algn="just"/>
                      <a:endParaRPr lang="en-US" sz="180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dirty="0" err="1"/>
                        <a:t>Redução</a:t>
                      </a:r>
                      <a:r>
                        <a:rPr lang="en-US" sz="1800" dirty="0"/>
                        <a:t> do </a:t>
                      </a:r>
                      <a:r>
                        <a:rPr lang="en-US" sz="1800" dirty="0" err="1"/>
                        <a:t>preço</a:t>
                      </a:r>
                      <a:r>
                        <a:rPr lang="en-US" sz="1800" baseline="0" dirty="0"/>
                        <a:t> dos </a:t>
                      </a:r>
                      <a:r>
                        <a:rPr lang="en-US" sz="1800" baseline="0" dirty="0" err="1"/>
                        <a:t>produtos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substitutos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endParaRPr lang="en-US" sz="1800" baseline="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Aumento</a:t>
                      </a:r>
                      <a:r>
                        <a:rPr lang="en-US" sz="1800" baseline="0" dirty="0"/>
                        <a:t> do </a:t>
                      </a:r>
                      <a:r>
                        <a:rPr lang="en-US" sz="1800" baseline="0" dirty="0" err="1"/>
                        <a:t>preço</a:t>
                      </a:r>
                      <a:r>
                        <a:rPr lang="en-US" sz="1800" baseline="0" dirty="0"/>
                        <a:t> dos </a:t>
                      </a:r>
                      <a:r>
                        <a:rPr lang="en-US" sz="1800" baseline="0" dirty="0" err="1"/>
                        <a:t>produtos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complementares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endParaRPr lang="en-US" sz="1800" baseline="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Redução</a:t>
                      </a:r>
                      <a:r>
                        <a:rPr lang="en-US" sz="1800" baseline="0" dirty="0"/>
                        <a:t> de </a:t>
                      </a:r>
                      <a:r>
                        <a:rPr lang="en-US" sz="1800" baseline="0" dirty="0" err="1"/>
                        <a:t>renda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para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produtos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normais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Aumento</a:t>
                      </a:r>
                      <a:r>
                        <a:rPr lang="en-US" sz="1800" baseline="0" dirty="0"/>
                        <a:t> de </a:t>
                      </a:r>
                      <a:r>
                        <a:rPr lang="en-US" sz="1800" baseline="0" dirty="0" err="1"/>
                        <a:t>renda</a:t>
                      </a:r>
                      <a:r>
                        <a:rPr lang="en-US" sz="1800" baseline="0" dirty="0"/>
                        <a:t> para </a:t>
                      </a:r>
                      <a:r>
                        <a:rPr lang="en-US" sz="1800" baseline="0" dirty="0" err="1"/>
                        <a:t>produtos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inferiores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endParaRPr lang="en-US" sz="1800" baseline="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Redução</a:t>
                      </a:r>
                      <a:r>
                        <a:rPr lang="en-US" sz="1800" baseline="0" dirty="0"/>
                        <a:t> do </a:t>
                      </a:r>
                      <a:r>
                        <a:rPr lang="en-US" sz="1800" baseline="0" dirty="0" err="1"/>
                        <a:t>gosto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pelo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baseline="0" dirty="0" err="1"/>
                        <a:t>produto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endParaRPr lang="en-US" sz="1800" baseline="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Piora</a:t>
                      </a:r>
                      <a:r>
                        <a:rPr lang="en-US" sz="1800" baseline="0" dirty="0"/>
                        <a:t> do </a:t>
                      </a:r>
                      <a:r>
                        <a:rPr lang="en-US" sz="1800" baseline="0" dirty="0" err="1"/>
                        <a:t>produto</a:t>
                      </a:r>
                      <a:r>
                        <a:rPr lang="en-US" sz="1800" baseline="0" dirty="0"/>
                        <a:t>;</a:t>
                      </a:r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endParaRPr lang="en-US" sz="1800" baseline="0" dirty="0"/>
                    </a:p>
                    <a:p>
                      <a:pPr algn="just">
                        <a:buFont typeface="Arial" pitchFamily="34" charset="0"/>
                        <a:buChar char="•"/>
                      </a:pPr>
                      <a:r>
                        <a:rPr lang="en-US" sz="1800" baseline="0" dirty="0" err="1"/>
                        <a:t>Redução</a:t>
                      </a:r>
                      <a:r>
                        <a:rPr lang="en-US" sz="1800" baseline="0" dirty="0"/>
                        <a:t> do </a:t>
                      </a:r>
                      <a:r>
                        <a:rPr lang="en-US" sz="1800" baseline="0" dirty="0" err="1"/>
                        <a:t>número</a:t>
                      </a:r>
                      <a:r>
                        <a:rPr lang="en-US" sz="1800" baseline="0" dirty="0"/>
                        <a:t> de </a:t>
                      </a:r>
                      <a:r>
                        <a:rPr lang="en-US" sz="1800" baseline="0" dirty="0" err="1"/>
                        <a:t>compradores</a:t>
                      </a:r>
                      <a:r>
                        <a:rPr lang="en-US" sz="1800" baseline="0" dirty="0"/>
                        <a:t>.</a:t>
                      </a:r>
                    </a:p>
                  </a:txBody>
                  <a:tcPr marL="91439" marR="9143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4032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61222C-5381-48BA-87D7-1CB74FEDD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681" y="685800"/>
            <a:ext cx="11034319" cy="1485900"/>
          </a:xfrm>
        </p:spPr>
        <p:txBody>
          <a:bodyPr/>
          <a:lstStyle/>
          <a:p>
            <a:r>
              <a:rPr lang="pt-BR" dirty="0"/>
              <a:t>Demanda Turística- Elasticidade da Demanda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7BE720-16B7-475D-8B12-3D6EF1B619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598" y="1510018"/>
            <a:ext cx="10467975" cy="490756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pt-BR" sz="2400" b="0" i="0" u="none" strike="noStrike" baseline="0" dirty="0">
                <a:solidFill>
                  <a:srgbClr val="000000"/>
                </a:solidFill>
                <a:latin typeface="Helvetica LT Std"/>
              </a:rPr>
              <a:t>O conceito de elasticidade é fundamental na análise econômica, pois por meio de sua medição, é possível identificar como compradores e vendedores irão se comportar diante das mudanças do mercado. </a:t>
            </a:r>
          </a:p>
          <a:p>
            <a:pPr algn="just"/>
            <a:r>
              <a:rPr lang="pt-BR" sz="2400" b="0" i="0" u="none" strike="noStrike" baseline="0" dirty="0">
                <a:solidFill>
                  <a:srgbClr val="000000"/>
                </a:solidFill>
                <a:latin typeface="Helvetica LT Std"/>
              </a:rPr>
              <a:t>Por exemplo, para alguns bens, os consumidores reagem bastante quando o preço sobe ou desce e para outros a demanda fica quase inalterada com a alteração de preço. </a:t>
            </a:r>
          </a:p>
          <a:p>
            <a:pPr algn="just"/>
            <a:r>
              <a:rPr lang="pt-BR" sz="2400" b="0" i="0" u="none" strike="noStrike" baseline="0" dirty="0">
                <a:solidFill>
                  <a:srgbClr val="000000"/>
                </a:solidFill>
                <a:latin typeface="Helvetica LT Std"/>
              </a:rPr>
              <a:t>No primeiro caso se diz que a demanda é elástica e no segundo que ela é inelástica. </a:t>
            </a:r>
          </a:p>
          <a:p>
            <a:pPr algn="just"/>
            <a:r>
              <a:rPr lang="pt-BR" sz="2400" b="0" i="0" u="none" strike="noStrike" baseline="0" dirty="0">
                <a:solidFill>
                  <a:srgbClr val="000000"/>
                </a:solidFill>
                <a:latin typeface="Helvetica LT Std"/>
              </a:rPr>
              <a:t>No caso de estudo da curva da demanda, identificamos que ela se desloca quando alguma variável se altera e as demais permanecem constantes; </a:t>
            </a:r>
          </a:p>
          <a:p>
            <a:pPr algn="just"/>
            <a:r>
              <a:rPr lang="pt-BR" sz="2400" dirty="0">
                <a:solidFill>
                  <a:srgbClr val="000000"/>
                </a:solidFill>
                <a:latin typeface="Helvetica LT Std"/>
              </a:rPr>
              <a:t>A</a:t>
            </a:r>
            <a:r>
              <a:rPr lang="pt-BR" sz="2400" b="0" i="0" u="none" strike="noStrike" baseline="0" dirty="0">
                <a:solidFill>
                  <a:srgbClr val="000000"/>
                </a:solidFill>
                <a:latin typeface="Helvetica LT Std"/>
              </a:rPr>
              <a:t> sua elasticidade vai nos permitir medir a “</a:t>
            </a:r>
            <a:r>
              <a:rPr lang="pt-BR" sz="2400" b="1" i="0" u="none" strike="noStrike" baseline="0" dirty="0">
                <a:solidFill>
                  <a:srgbClr val="000000"/>
                </a:solidFill>
                <a:latin typeface="Helvetica LT Std"/>
              </a:rPr>
              <a:t>intensidade da resposta da quantidade demandada a alterações no preço do bem”, e ela é calculada como a variação percentual da quantidade demandada dividida pela variação do preço</a:t>
            </a:r>
            <a:r>
              <a:rPr lang="pt-BR" sz="2400" b="0" i="0" u="none" strike="noStrike" baseline="0" dirty="0">
                <a:solidFill>
                  <a:srgbClr val="000000"/>
                </a:solidFill>
                <a:latin typeface="Helvetica LT Std"/>
              </a:rPr>
              <a:t>” (MANKIW, 2001, p. 94). 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162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61222C-5381-48BA-87D7-1CB74FEDD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2514" y="685800"/>
            <a:ext cx="11059486" cy="1485900"/>
          </a:xfrm>
        </p:spPr>
        <p:txBody>
          <a:bodyPr/>
          <a:lstStyle/>
          <a:p>
            <a:r>
              <a:rPr lang="pt-BR" dirty="0"/>
              <a:t>Demanda Turística- Elasticidade da Demanda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7BE720-16B7-475D-8B12-3D6EF1B619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598" y="1558412"/>
            <a:ext cx="10467975" cy="4859166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pt-BR" sz="2400" b="0" i="0" u="none" strike="noStrike" baseline="0" dirty="0">
                <a:latin typeface="ArialMT"/>
              </a:rPr>
              <a:t>A elasticidade de preço de demanda mede a reação da demanda frente a uma mudança no preço.</a:t>
            </a:r>
          </a:p>
          <a:p>
            <a:pPr algn="l"/>
            <a:endParaRPr lang="pt-BR" sz="2400" b="0" i="0" u="none" strike="noStrike" baseline="0" dirty="0">
              <a:latin typeface="ArialMT"/>
            </a:endParaRPr>
          </a:p>
          <a:p>
            <a:pPr algn="just"/>
            <a:r>
              <a:rPr lang="pt-BR" sz="2400" b="1" i="0" u="none" strike="noStrike" baseline="0" dirty="0">
                <a:latin typeface="Arial-BoldMT"/>
              </a:rPr>
              <a:t>1) Elásticos: </a:t>
            </a:r>
            <a:r>
              <a:rPr lang="pt-BR" sz="2400" b="0" i="0" u="none" strike="noStrike" baseline="0" dirty="0">
                <a:latin typeface="ArialMT"/>
              </a:rPr>
              <a:t>A demanda por um bem é elástica quando sua quantidade responde com grande intensidade diante das alterações de preço, ou seja, a variação percentual na quantidade excede a variação percentual no preço. Isso significa que os consumidores são bastante sensíveis a variações no preço. Neste caso, o valor da elasticidade-preço do bem será maior que 1.</a:t>
            </a:r>
          </a:p>
          <a:p>
            <a:pPr marL="0" indent="0" algn="just">
              <a:buNone/>
            </a:pPr>
            <a:endParaRPr lang="pt-BR" sz="2400" b="0" i="0" u="none" strike="noStrike" baseline="0" dirty="0">
              <a:latin typeface="ArialMT"/>
            </a:endParaRPr>
          </a:p>
          <a:p>
            <a:pPr algn="just"/>
            <a:r>
              <a:rPr lang="pt-BR" sz="2400" b="1" i="0" u="none" strike="noStrike" baseline="0" dirty="0">
                <a:latin typeface="Arial-BoldMT"/>
              </a:rPr>
              <a:t>2. Inelásticos: </a:t>
            </a:r>
            <a:r>
              <a:rPr lang="pt-BR" sz="2400" b="0" i="0" u="none" strike="noStrike" baseline="0" dirty="0">
                <a:latin typeface="ArialMT"/>
              </a:rPr>
              <a:t>A demanda por um bem é inelástica quando sua quantidade responde com baixa intensidade diante das alterações de preço, ou seja, a variação percentual na quantidade é menor que a variação percentual no preço. Isso significa que os consumidores são relativamente insensíveis a variações no preço. Neste caso, o valor da elasticidade-preço do bem será menor que 1;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480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61222C-5381-48BA-87D7-1CB74FEDD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2514" y="685800"/>
            <a:ext cx="11059486" cy="1485900"/>
          </a:xfrm>
        </p:spPr>
        <p:txBody>
          <a:bodyPr/>
          <a:lstStyle/>
          <a:p>
            <a:r>
              <a:rPr lang="pt-BR" dirty="0"/>
              <a:t>Demanda Turística- Elasticidade da Demanda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7BE720-16B7-475D-8B12-3D6EF1B619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598" y="1558412"/>
            <a:ext cx="10467975" cy="4859166"/>
          </a:xfrm>
        </p:spPr>
        <p:txBody>
          <a:bodyPr>
            <a:normAutofit/>
          </a:bodyPr>
          <a:lstStyle/>
          <a:p>
            <a:pPr algn="l"/>
            <a:r>
              <a:rPr lang="pt-BR" sz="2400" b="0" i="0" u="none" strike="noStrike" baseline="0" dirty="0">
                <a:latin typeface="ArialMT"/>
              </a:rPr>
              <a:t>A elasticidade de preço de demanda mede a reação da demanda frente a uma mudança no preço.</a:t>
            </a:r>
          </a:p>
          <a:p>
            <a:pPr algn="l"/>
            <a:endParaRPr lang="pt-BR" sz="2400" b="0" i="0" u="none" strike="noStrike" baseline="0" dirty="0">
              <a:latin typeface="ArialMT"/>
            </a:endParaRPr>
          </a:p>
          <a:p>
            <a:pPr algn="just"/>
            <a:r>
              <a:rPr lang="pt-BR" sz="2400" b="1" i="0" u="none" strike="noStrike" baseline="0" dirty="0">
                <a:latin typeface="Arial-BoldMT"/>
              </a:rPr>
              <a:t>3. Elasticamente Unitários: </a:t>
            </a:r>
            <a:r>
              <a:rPr lang="pt-BR" sz="2400" b="0" i="0" u="none" strike="noStrike" baseline="0" dirty="0">
                <a:latin typeface="ArialMT"/>
              </a:rPr>
              <a:t>Se a elasticidade-preço do bem for igual a 1 diz-se que a demanda por esse bem é de elasticidade neutra. A variação percentual na quantidade é igual à variação percentual no preço.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354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61222C-5381-48BA-87D7-1CB74FEDD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2514" y="685800"/>
            <a:ext cx="11059486" cy="1485900"/>
          </a:xfrm>
        </p:spPr>
        <p:txBody>
          <a:bodyPr/>
          <a:lstStyle/>
          <a:p>
            <a:r>
              <a:rPr lang="pt-BR" dirty="0"/>
              <a:t>Demanda Turística- Elasticidade da Demanda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87DA18F-62E6-A3DA-FD0F-72E4DB21C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1670" y="1950316"/>
            <a:ext cx="6381173" cy="4446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727739"/>
      </p:ext>
    </p:extLst>
  </p:cSld>
  <p:clrMapOvr>
    <a:masterClrMapping/>
  </p:clrMapOvr>
</p:sld>
</file>

<file path=ppt/theme/theme1.xml><?xml version="1.0" encoding="utf-8"?>
<a:theme xmlns:a="http://schemas.openxmlformats.org/drawingml/2006/main" name="Corta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40_TF34357615.potx" id="{A0E3D8E0-98E4-46A0-AECC-4B7AF2BA66C2}" vid="{148BE6F2-B68D-483D-B536-73EEE27F6AD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CB92269CC60D64092725060F72870CC" ma:contentTypeVersion="4" ma:contentTypeDescription="Crie um novo documento." ma:contentTypeScope="" ma:versionID="265047d365dde360479dccf482dc152a">
  <xsd:schema xmlns:xsd="http://www.w3.org/2001/XMLSchema" xmlns:xs="http://www.w3.org/2001/XMLSchema" xmlns:p="http://schemas.microsoft.com/office/2006/metadata/properties" xmlns:ns2="001dc254-b13a-4b46-9071-fe8ad821861f" targetNamespace="http://schemas.microsoft.com/office/2006/metadata/properties" ma:root="true" ma:fieldsID="23f8779708809e0833865f684a2a2d26" ns2:_="">
    <xsd:import namespace="001dc254-b13a-4b46-9071-fe8ad821861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1dc254-b13a-4b46-9071-fe8ad82186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1F591E8-1AD8-4C44-A05A-EF65626AD6AB}"/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Corte</Template>
  <TotalTime>187</TotalTime>
  <Words>938</Words>
  <Application>Microsoft Office PowerPoint</Application>
  <PresentationFormat>Widescreen</PresentationFormat>
  <Paragraphs>86</Paragraphs>
  <Slides>11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9" baseType="lpstr">
      <vt:lpstr>Arial</vt:lpstr>
      <vt:lpstr>Arial-BoldMT</vt:lpstr>
      <vt:lpstr>ArialMT</vt:lpstr>
      <vt:lpstr>Calibri</vt:lpstr>
      <vt:lpstr>Franklin Gothic Book</vt:lpstr>
      <vt:lpstr>Helvetica LT Std</vt:lpstr>
      <vt:lpstr>Helvetica LT Std Cond</vt:lpstr>
      <vt:lpstr>Cortar</vt:lpstr>
      <vt:lpstr>Aula 02-02 Fundamentos econômicos aplicados ao turismo</vt:lpstr>
      <vt:lpstr>DEMANDA TURÍSTICA Curva da Demanda</vt:lpstr>
      <vt:lpstr>Demanda Turística – Curva de Demanda</vt:lpstr>
      <vt:lpstr>Demanda Turística – Curva de Demanda</vt:lpstr>
      <vt:lpstr>Apresentação do PowerPoint</vt:lpstr>
      <vt:lpstr>Demanda Turística- Elasticidade da Demanda</vt:lpstr>
      <vt:lpstr>Demanda Turística- Elasticidade da Demanda</vt:lpstr>
      <vt:lpstr>Demanda Turística- Elasticidade da Demanda</vt:lpstr>
      <vt:lpstr>Demanda Turística- Elasticidade da Demanda</vt:lpstr>
      <vt:lpstr>Demanda Turística- Elasticidade da Demanda</vt:lpstr>
      <vt:lpstr>Demanda Turística- Elasticidade da Demanda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Aula 01 Fundamentos econômicos aplicados ao turismo</dc:title>
  <dc:creator>FREDERICO FERREIRA DE OLIVEIRA</dc:creator>
  <cp:lastModifiedBy>FREDERICO FERREIRA DE OLIVEIRA</cp:lastModifiedBy>
  <cp:revision>11</cp:revision>
  <dcterms:created xsi:type="dcterms:W3CDTF">2021-11-22T19:46:29Z</dcterms:created>
  <dcterms:modified xsi:type="dcterms:W3CDTF">2022-05-23T14:29:16Z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0x0101003CB92269CC60D64092725060F72870CC</vt:lpwstr>
  </property>
</Properties>
</file>